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8" r:id="rId3"/>
    <p:sldId id="256" r:id="rId4"/>
    <p:sldId id="257" r:id="rId5"/>
    <p:sldId id="258" r:id="rId6"/>
    <p:sldId id="259" r:id="rId7"/>
    <p:sldId id="260" r:id="rId8"/>
    <p:sldId id="276" r:id="rId9"/>
    <p:sldId id="277" r:id="rId10"/>
    <p:sldId id="278" r:id="rId11"/>
    <p:sldId id="261" r:id="rId12"/>
    <p:sldId id="262" r:id="rId13"/>
    <p:sldId id="263" r:id="rId14"/>
    <p:sldId id="264" r:id="rId15"/>
    <p:sldId id="291" r:id="rId16"/>
    <p:sldId id="292" r:id="rId17"/>
    <p:sldId id="294" r:id="rId18"/>
    <p:sldId id="293" r:id="rId19"/>
    <p:sldId id="268" r:id="rId20"/>
    <p:sldId id="269" r:id="rId21"/>
    <p:sldId id="270" r:id="rId22"/>
    <p:sldId id="280" r:id="rId23"/>
    <p:sldId id="283" r:id="rId24"/>
    <p:sldId id="286" r:id="rId25"/>
    <p:sldId id="287" r:id="rId26"/>
    <p:sldId id="271" r:id="rId27"/>
    <p:sldId id="284" r:id="rId28"/>
    <p:sldId id="299" r:id="rId29"/>
    <p:sldId id="296" r:id="rId30"/>
    <p:sldId id="265" r:id="rId31"/>
    <p:sldId id="27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BB671"/>
    <a:srgbClr val="FFD653"/>
    <a:srgbClr val="ECD684"/>
    <a:srgbClr val="9FE6FF"/>
    <a:srgbClr val="BDCEED"/>
    <a:srgbClr val="7A2E6A"/>
    <a:srgbClr val="383838"/>
    <a:srgbClr val="EEECE2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365" autoAdjust="0"/>
    <p:restoredTop sz="94660"/>
  </p:normalViewPr>
  <p:slideViewPr>
    <p:cSldViewPr>
      <p:cViewPr>
        <p:scale>
          <a:sx n="80" d="100"/>
          <a:sy n="80" d="100"/>
        </p:scale>
        <p:origin x="-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560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464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41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48585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781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7380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973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6278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259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2076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9268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F3E5D-5BA7-455E-8CE4-739776A6CF94}" type="datetimeFigureOut">
              <a:rPr lang="es-ES" smtClean="0"/>
              <a:pPr/>
              <a:t>21/06/2013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5C49-2D5F-459A-8D5F-AC8DF22D4B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1518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11960" y="2204864"/>
            <a:ext cx="464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+mj-lt"/>
              </a:rPr>
              <a:t>Incentivos perversos</a:t>
            </a:r>
          </a:p>
          <a:p>
            <a:r>
              <a:rPr lang="es-ES" sz="4000" b="1" dirty="0" smtClean="0">
                <a:solidFill>
                  <a:schemeClr val="bg1"/>
                </a:solidFill>
                <a:latin typeface="+mj-lt"/>
              </a:rPr>
              <a:t>de la burocracia</a:t>
            </a:r>
            <a:endParaRPr lang="es-E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1960" y="3821294"/>
            <a:ext cx="1642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Luis Pazos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5517232"/>
            <a:ext cx="9144000" cy="116577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4 CuadroTexto"/>
          <p:cNvSpPr txBox="1"/>
          <p:nvPr/>
        </p:nvSpPr>
        <p:spPr>
          <a:xfrm>
            <a:off x="279051" y="5581689"/>
            <a:ext cx="86005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>
                <a:solidFill>
                  <a:schemeClr val="bg1"/>
                </a:solidFill>
              </a:rPr>
              <a:t>Presentación de Luis Pazos, economista y político mexicano, en el foro “América Latina: Oportunidades y desafíos”, organizado </a:t>
            </a:r>
            <a:r>
              <a:rPr lang="es-PE" sz="2000" b="1" dirty="0">
                <a:solidFill>
                  <a:schemeClr val="bg1"/>
                </a:solidFill>
              </a:rPr>
              <a:t>por la Fundación Internacional para la </a:t>
            </a:r>
            <a:r>
              <a:rPr lang="es-PE" sz="2000" b="1" dirty="0" smtClean="0">
                <a:solidFill>
                  <a:schemeClr val="bg1"/>
                </a:solidFill>
              </a:rPr>
              <a:t>Libertad – Lima, 21 </a:t>
            </a:r>
            <a:r>
              <a:rPr lang="es-PE" sz="2000" b="1" dirty="0">
                <a:solidFill>
                  <a:schemeClr val="bg1"/>
                </a:solidFill>
              </a:rPr>
              <a:t>de </a:t>
            </a:r>
            <a:r>
              <a:rPr lang="es-PE" sz="2000" b="1" dirty="0" smtClean="0">
                <a:solidFill>
                  <a:schemeClr val="bg1"/>
                </a:solidFill>
              </a:rPr>
              <a:t>marzo del 2013.</a:t>
            </a:r>
            <a:endParaRPr lang="es-P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57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1404065"/>
            <a:ext cx="9144000" cy="3969151"/>
          </a:xfrm>
          <a:prstGeom prst="rect">
            <a:avLst/>
          </a:prstGeom>
          <a:solidFill>
            <a:srgbClr val="F3E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53474" y="293747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Los ganones:</a:t>
            </a:r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157130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200" dirty="0" smtClean="0"/>
              <a:t>Algunos funcionarios en turno y sus socios: empresarios, proveedores </a:t>
            </a:r>
            <a:r>
              <a:rPr lang="es-ES" sz="3200" dirty="0"/>
              <a:t>y</a:t>
            </a:r>
            <a:r>
              <a:rPr lang="es-ES" sz="3200" dirty="0" smtClean="0"/>
              <a:t> perforadores de pozos.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458112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200" dirty="0" smtClean="0"/>
              <a:t>Líderes sindicales.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3215878"/>
            <a:ext cx="47893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s-ES" sz="3200" dirty="0"/>
              <a:t>Empresarios beneficiarios con los contratos sin riesgo.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49" y="3308572"/>
            <a:ext cx="4604963" cy="357681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95536" y="1715324"/>
            <a:ext cx="265950" cy="26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95536" y="3381976"/>
            <a:ext cx="265950" cy="26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395536" y="4740540"/>
            <a:ext cx="265950" cy="265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40208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 flipV="1">
            <a:off x="1763688" y="4365102"/>
            <a:ext cx="7380312" cy="2057447"/>
            <a:chOff x="2093394" y="356260"/>
            <a:chExt cx="7050606" cy="2351314"/>
          </a:xfrm>
          <a:solidFill>
            <a:schemeClr val="bg2">
              <a:lumMod val="90000"/>
            </a:schemeClr>
          </a:solidFill>
        </p:grpSpPr>
        <p:sp>
          <p:nvSpPr>
            <p:cNvPr id="14" name="13 Rectángulo"/>
            <p:cNvSpPr/>
            <p:nvPr/>
          </p:nvSpPr>
          <p:spPr>
            <a:xfrm>
              <a:off x="2575152" y="362796"/>
              <a:ext cx="6568848" cy="19140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Forma libre"/>
            <p:cNvSpPr/>
            <p:nvPr/>
          </p:nvSpPr>
          <p:spPr>
            <a:xfrm>
              <a:off x="2093394" y="356260"/>
              <a:ext cx="534390" cy="2351314"/>
            </a:xfrm>
            <a:custGeom>
              <a:avLst/>
              <a:gdLst>
                <a:gd name="connsiteX0" fmla="*/ 510639 w 534390"/>
                <a:gd name="connsiteY0" fmla="*/ 0 h 2351314"/>
                <a:gd name="connsiteX1" fmla="*/ 0 w 534390"/>
                <a:gd name="connsiteY1" fmla="*/ 2351314 h 2351314"/>
                <a:gd name="connsiteX2" fmla="*/ 534390 w 534390"/>
                <a:gd name="connsiteY2" fmla="*/ 1900052 h 2351314"/>
                <a:gd name="connsiteX3" fmla="*/ 510639 w 534390"/>
                <a:gd name="connsiteY3" fmla="*/ 0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390" h="2351314">
                  <a:moveTo>
                    <a:pt x="510639" y="0"/>
                  </a:moveTo>
                  <a:lnTo>
                    <a:pt x="0" y="2351314"/>
                  </a:lnTo>
                  <a:lnTo>
                    <a:pt x="534390" y="1900052"/>
                  </a:lnTo>
                  <a:lnTo>
                    <a:pt x="5106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1763688" y="332656"/>
            <a:ext cx="7380312" cy="2064628"/>
            <a:chOff x="2093394" y="356260"/>
            <a:chExt cx="7050606" cy="2351314"/>
          </a:xfrm>
          <a:solidFill>
            <a:srgbClr val="EAEAEA"/>
          </a:solidFill>
        </p:grpSpPr>
        <p:sp>
          <p:nvSpPr>
            <p:cNvPr id="10" name="9 Rectángulo"/>
            <p:cNvSpPr/>
            <p:nvPr/>
          </p:nvSpPr>
          <p:spPr>
            <a:xfrm>
              <a:off x="2575152" y="362796"/>
              <a:ext cx="6568848" cy="19140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2093394" y="356260"/>
              <a:ext cx="534390" cy="2351314"/>
            </a:xfrm>
            <a:custGeom>
              <a:avLst/>
              <a:gdLst>
                <a:gd name="connsiteX0" fmla="*/ 510639 w 534390"/>
                <a:gd name="connsiteY0" fmla="*/ 0 h 2351314"/>
                <a:gd name="connsiteX1" fmla="*/ 0 w 534390"/>
                <a:gd name="connsiteY1" fmla="*/ 2351314 h 2351314"/>
                <a:gd name="connsiteX2" fmla="*/ 534390 w 534390"/>
                <a:gd name="connsiteY2" fmla="*/ 1900052 h 2351314"/>
                <a:gd name="connsiteX3" fmla="*/ 510639 w 534390"/>
                <a:gd name="connsiteY3" fmla="*/ 0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390" h="2351314">
                  <a:moveTo>
                    <a:pt x="510639" y="0"/>
                  </a:moveTo>
                  <a:lnTo>
                    <a:pt x="0" y="2351314"/>
                  </a:lnTo>
                  <a:lnTo>
                    <a:pt x="534390" y="1900052"/>
                  </a:lnTo>
                  <a:lnTo>
                    <a:pt x="51063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1 CuadroTexto"/>
          <p:cNvSpPr txBox="1"/>
          <p:nvPr/>
        </p:nvSpPr>
        <p:spPr>
          <a:xfrm>
            <a:off x="0" y="2507412"/>
            <a:ext cx="5705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Entorno </a:t>
            </a:r>
          </a:p>
          <a:p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jurídico-económico</a:t>
            </a:r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267744" y="478413"/>
            <a:ext cx="2361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Empresario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67744" y="4942909"/>
            <a:ext cx="43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Funcionario público</a:t>
            </a:r>
            <a:endParaRPr lang="es-ES" sz="36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267744" y="1107203"/>
            <a:ext cx="4074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Propiedad y competencia.</a:t>
            </a:r>
            <a:endParaRPr lang="es-ES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2267744" y="557669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Posesión temporal y monopolio.</a:t>
            </a:r>
            <a:endParaRPr lang="es-ES" sz="2800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41" y="3978543"/>
            <a:ext cx="2073847" cy="2690817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6475" y="276572"/>
            <a:ext cx="1232704" cy="2403773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141633"/>
            <a:ext cx="1174159" cy="1877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577"/>
          <a:stretch/>
        </p:blipFill>
        <p:spPr>
          <a:xfrm>
            <a:off x="4393303" y="437762"/>
            <a:ext cx="4771722" cy="642023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55576" y="437763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b="1" dirty="0" smtClean="0">
                <a:solidFill>
                  <a:schemeClr val="accent1"/>
                </a:solidFill>
              </a:rPr>
              <a:t>Visión</a:t>
            </a:r>
            <a:endParaRPr lang="es-ES" sz="4800" b="1" dirty="0">
              <a:solidFill>
                <a:schemeClr val="accent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898829"/>
            <a:ext cx="443781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647D33"/>
                </a:solidFill>
              </a:rPr>
              <a:t>Empresario: </a:t>
            </a:r>
          </a:p>
          <a:p>
            <a:r>
              <a:rPr lang="es-ES" sz="2800" dirty="0" smtClean="0"/>
              <a:t>Corto, mediano y largo plazo.</a:t>
            </a: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956386" y="3573016"/>
            <a:ext cx="40476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586D2D"/>
                </a:solidFill>
              </a:rPr>
              <a:t>Funcionario gubernamental: </a:t>
            </a:r>
          </a:p>
          <a:p>
            <a:r>
              <a:rPr lang="es-ES" sz="2800" dirty="0" smtClean="0"/>
              <a:t>Corto plazo (limitado al periodo de su función). </a:t>
            </a:r>
            <a:endParaRPr lang="es-ES" sz="2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695755" y="3779110"/>
            <a:ext cx="200810" cy="2160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695755" y="2114853"/>
            <a:ext cx="200810" cy="21602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323528" y="1268760"/>
            <a:ext cx="7056784" cy="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08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5000">
              <a:srgbClr val="ABAEA1"/>
            </a:gs>
            <a:gs pos="0">
              <a:schemeClr val="bg2">
                <a:lumMod val="50000"/>
              </a:schemeClr>
            </a:gs>
            <a:gs pos="100000">
              <a:schemeClr val="bg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0" y="1484784"/>
            <a:ext cx="9144000" cy="3528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6300192" y="5132511"/>
            <a:ext cx="2468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400" b="1" dirty="0" smtClean="0">
                <a:solidFill>
                  <a:srgbClr val="655E39"/>
                </a:solidFill>
              </a:rPr>
              <a:t>La acción humana</a:t>
            </a:r>
          </a:p>
          <a:p>
            <a:pPr algn="r"/>
            <a:r>
              <a:rPr lang="es-ES" sz="2000" dirty="0" smtClean="0">
                <a:solidFill>
                  <a:srgbClr val="655E39"/>
                </a:solidFill>
              </a:rPr>
              <a:t>(Ludwig von Mises) </a:t>
            </a:r>
            <a:endParaRPr lang="es-ES" sz="2000" dirty="0">
              <a:solidFill>
                <a:srgbClr val="655E39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572000" y="2132856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2">
                    <a:lumMod val="25000"/>
                  </a:schemeClr>
                </a:solidFill>
              </a:rPr>
              <a:t>El hombre actúa cuando considera que va a mejorar.</a:t>
            </a:r>
            <a:endParaRPr lang="es-ES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6 Imagen" descr="mis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836712"/>
            <a:ext cx="4680520" cy="46805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5667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econom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7293" y="188641"/>
            <a:ext cx="3183280" cy="208823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4" y="2204864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El ser humano responde a estímulos: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75589" y="908720"/>
            <a:ext cx="270452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Económicos</a:t>
            </a:r>
          </a:p>
          <a:p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(ganancias)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75589" y="2852936"/>
            <a:ext cx="192386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Morales</a:t>
            </a:r>
          </a:p>
          <a:p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(principios)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75589" y="5013176"/>
            <a:ext cx="19916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bg2">
                    <a:lumMod val="25000"/>
                  </a:schemeClr>
                </a:solidFill>
              </a:rPr>
              <a:t>Sociales</a:t>
            </a:r>
          </a:p>
          <a:p>
            <a:r>
              <a:rPr lang="es-ES" sz="2800" dirty="0" smtClean="0">
                <a:solidFill>
                  <a:schemeClr val="bg2">
                    <a:lumMod val="25000"/>
                  </a:schemeClr>
                </a:solidFill>
              </a:rPr>
              <a:t>(aceptación)</a:t>
            </a:r>
            <a:endParaRPr lang="es-E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2699792" y="1168520"/>
            <a:ext cx="180020" cy="44644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251520" y="6309320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 err="1" smtClean="0"/>
              <a:t>Freakonomics</a:t>
            </a:r>
            <a:r>
              <a:rPr lang="es-ES" sz="1400" dirty="0" smtClean="0"/>
              <a:t>, </a:t>
            </a:r>
            <a:r>
              <a:rPr lang="es-ES" sz="1400" dirty="0" err="1" smtClean="0"/>
              <a:t>Levitt</a:t>
            </a:r>
            <a:r>
              <a:rPr lang="es-ES" sz="1400" dirty="0" smtClean="0"/>
              <a:t> y </a:t>
            </a:r>
            <a:r>
              <a:rPr lang="es-ES" sz="1400" dirty="0" err="1" smtClean="0"/>
              <a:t>Durner</a:t>
            </a:r>
            <a:r>
              <a:rPr lang="es-ES" sz="1400" dirty="0" smtClean="0"/>
              <a:t> y propia.</a:t>
            </a:r>
            <a:endParaRPr lang="es-ES" sz="1400" dirty="0"/>
          </a:p>
        </p:txBody>
      </p:sp>
      <p:pic>
        <p:nvPicPr>
          <p:cNvPr id="11" name="10 Imagen" descr="soci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7293" y="4581128"/>
            <a:ext cx="3269163" cy="181620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17 Elipse"/>
          <p:cNvSpPr/>
          <p:nvPr/>
        </p:nvSpPr>
        <p:spPr>
          <a:xfrm>
            <a:off x="5263277" y="1772816"/>
            <a:ext cx="3312368" cy="28987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8 Imagen" descr="mor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8044" y="2132856"/>
            <a:ext cx="2215630" cy="2232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836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Onda"/>
          <p:cNvSpPr/>
          <p:nvPr/>
        </p:nvSpPr>
        <p:spPr>
          <a:xfrm>
            <a:off x="2555777" y="260649"/>
            <a:ext cx="6588223" cy="2664295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Onda"/>
          <p:cNvSpPr/>
          <p:nvPr/>
        </p:nvSpPr>
        <p:spPr>
          <a:xfrm flipV="1">
            <a:off x="2555776" y="3733244"/>
            <a:ext cx="6588223" cy="2940134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00453" y="2941946"/>
            <a:ext cx="3129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Ganancias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580062" y="76470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Empresa privada:</a:t>
            </a:r>
          </a:p>
          <a:p>
            <a:r>
              <a:rPr lang="es-ES" sz="3600" dirty="0" smtClean="0"/>
              <a:t>Ahorro en gasto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650870" y="458112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/>
              <a:t>Gobierno:</a:t>
            </a:r>
          </a:p>
          <a:p>
            <a:r>
              <a:rPr lang="es-ES" sz="3600" dirty="0" smtClean="0"/>
              <a:t>Derroche en gasto</a:t>
            </a:r>
            <a:endParaRPr lang="es-ES" sz="36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04" y="3311215"/>
            <a:ext cx="3347640" cy="3362163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2781584" cy="2544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653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4777446" cy="559268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3528" y="188640"/>
            <a:ext cx="3129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Ganancias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945608"/>
            <a:ext cx="4104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Empresa privada:</a:t>
            </a:r>
          </a:p>
          <a:p>
            <a:r>
              <a:rPr lang="es-ES" sz="3200" dirty="0" smtClean="0"/>
              <a:t>Orden y rapidez en el servicio.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9552" y="4365104"/>
            <a:ext cx="4248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Gobierno:</a:t>
            </a:r>
          </a:p>
          <a:p>
            <a:r>
              <a:rPr lang="es-ES" sz="3200" dirty="0" smtClean="0"/>
              <a:t>Desorden y lentitud en el servicio.</a:t>
            </a:r>
            <a:endParaRPr lang="es-ES" sz="3200" dirty="0"/>
          </a:p>
        </p:txBody>
      </p:sp>
      <p:sp>
        <p:nvSpPr>
          <p:cNvPr id="7" name="6 Rectángulo redondeado"/>
          <p:cNvSpPr/>
          <p:nvPr/>
        </p:nvSpPr>
        <p:spPr>
          <a:xfrm>
            <a:off x="107504" y="2132856"/>
            <a:ext cx="273132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23964" y="4581128"/>
            <a:ext cx="273132" cy="2880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7504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31692"/>
            <a:ext cx="4272439" cy="417642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530036" y="199787"/>
            <a:ext cx="3129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Ganancias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70603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Empresa privada:</a:t>
            </a:r>
          </a:p>
          <a:p>
            <a:r>
              <a:rPr lang="es-ES" sz="4000" dirty="0" smtClean="0"/>
              <a:t>Comprar barato y vender caro.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971600" y="429309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Gobierno:</a:t>
            </a:r>
          </a:p>
          <a:p>
            <a:r>
              <a:rPr lang="es-ES" sz="4000" dirty="0" smtClean="0"/>
              <a:t>Comprar caro y vender barato.</a:t>
            </a:r>
            <a:endParaRPr lang="es-ES" sz="4000" dirty="0"/>
          </a:p>
        </p:txBody>
      </p:sp>
      <p:sp>
        <p:nvSpPr>
          <p:cNvPr id="6" name="5 Rectángulo"/>
          <p:cNvSpPr/>
          <p:nvPr/>
        </p:nvSpPr>
        <p:spPr>
          <a:xfrm>
            <a:off x="530036" y="1922056"/>
            <a:ext cx="297548" cy="297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530036" y="4509120"/>
            <a:ext cx="297548" cy="2975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530036" y="1123117"/>
            <a:ext cx="814642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262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712883"/>
            <a:ext cx="9144000" cy="2220173"/>
          </a:xfrm>
          <a:prstGeom prst="rect">
            <a:avLst/>
          </a:prstGeom>
          <a:solidFill>
            <a:srgbClr val="ECD68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86" y="4004099"/>
            <a:ext cx="3672408" cy="273110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67544" y="188640"/>
            <a:ext cx="7622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Presupuesto de gasto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2072923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Empresa privada:</a:t>
            </a:r>
          </a:p>
          <a:p>
            <a:r>
              <a:rPr lang="es-ES" sz="4000" dirty="0" smtClean="0"/>
              <a:t>Premia subejercicio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11560" y="443711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/>
              <a:t>Gobierno:</a:t>
            </a:r>
          </a:p>
          <a:p>
            <a:r>
              <a:rPr lang="es-ES" sz="4000" dirty="0" smtClean="0"/>
              <a:t>Castiga subejercicio</a:t>
            </a:r>
            <a:endParaRPr lang="es-ES" sz="4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33774"/>
            <a:ext cx="2582746" cy="3159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8311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-41492" y="2420888"/>
            <a:ext cx="9185492" cy="2664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26052" y="26064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La corrupción en el gobierno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10" y="1844824"/>
            <a:ext cx="6933203" cy="4104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02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52" y="2240232"/>
            <a:ext cx="4645152" cy="464515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23528" y="332656"/>
            <a:ext cx="3301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Realidades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100912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 smtClean="0"/>
              <a:t>Más allá de la izquierda y la derecha.</a:t>
            </a:r>
            <a:endParaRPr lang="es-ES" sz="5400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6932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corrupcion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904"/>
            <a:ext cx="7056784" cy="4338961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93452" y="280946"/>
            <a:ext cx="8301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Diferencia entre</a:t>
            </a:r>
          </a:p>
          <a:p>
            <a:pPr algn="ctr"/>
            <a:r>
              <a:rPr lang="es-ES" sz="4800" b="1" dirty="0" smtClean="0">
                <a:solidFill>
                  <a:srgbClr val="C96009"/>
                </a:solidFill>
              </a:rPr>
              <a:t>Socio </a:t>
            </a:r>
            <a:r>
              <a:rPr lang="es-ES" sz="4800" b="1" i="1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S" sz="4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sz="4800" b="1" dirty="0" smtClean="0">
                <a:solidFill>
                  <a:srgbClr val="C96009"/>
                </a:solidFill>
              </a:rPr>
              <a:t>víctima de la corrupción</a:t>
            </a:r>
            <a:endParaRPr lang="es-ES" sz="4800" b="1" dirty="0">
              <a:solidFill>
                <a:srgbClr val="C9600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5688632" cy="418508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0" y="0"/>
            <a:ext cx="9144000" cy="273532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227721" y="476672"/>
            <a:ext cx="678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Los socios privados de la corrupción pública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22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1124744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26052" y="18864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Causas de la corrupción pública</a:t>
            </a:r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393899"/>
            <a:ext cx="835292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3600" dirty="0" smtClean="0"/>
              <a:t>1. Empresas y organismos estatales.</a:t>
            </a:r>
          </a:p>
          <a:p>
            <a:pPr>
              <a:spcBef>
                <a:spcPts val="600"/>
              </a:spcBef>
            </a:pPr>
            <a:r>
              <a:rPr lang="es-ES" sz="3600" dirty="0" smtClean="0"/>
              <a:t>2. Sobrerregulación.</a:t>
            </a:r>
          </a:p>
          <a:p>
            <a:pPr>
              <a:spcBef>
                <a:spcPts val="600"/>
              </a:spcBef>
            </a:pPr>
            <a:r>
              <a:rPr lang="es-ES" sz="3600" dirty="0" smtClean="0"/>
              <a:t>3. Carencia de principios morales.</a:t>
            </a:r>
          </a:p>
          <a:p>
            <a:pPr>
              <a:spcBef>
                <a:spcPts val="600"/>
              </a:spcBef>
            </a:pPr>
            <a:r>
              <a:rPr lang="es-ES" sz="3600" dirty="0" smtClean="0"/>
              <a:t>4. Ausencia de estímulos por productividad.</a:t>
            </a:r>
            <a:endParaRPr lang="es-ES" sz="3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15492"/>
            <a:ext cx="6624736" cy="3323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299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501008"/>
            <a:ext cx="9144000" cy="216024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rgbClr val="383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755576" y="1196752"/>
            <a:ext cx="7920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Si gana la empresa estatal que dirijo,   no aumentan mis ingresos.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30719" y="332656"/>
            <a:ext cx="8055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Incentivos perversos de la burocracia</a:t>
            </a:r>
            <a:endParaRPr lang="es-E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2" y="3573016"/>
            <a:ext cx="6667500" cy="32766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755576" y="270892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Si pierde no disminuyen.</a:t>
            </a:r>
            <a:endParaRPr lang="es-ES" sz="4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79512" y="126876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1.</a:t>
            </a:r>
            <a:endParaRPr lang="es-ES" sz="32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09181" y="274998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2.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638643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017418"/>
            <a:ext cx="9144000" cy="40038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757088" y="2233442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Si denuncio corrupción no gano económicamente nada.</a:t>
            </a:r>
          </a:p>
          <a:p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06632"/>
            <a:ext cx="4399611" cy="3226382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1867" y="131148"/>
            <a:ext cx="6670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Incentivos perversos de la burocracia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887" y="3826783"/>
            <a:ext cx="4392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Puedo perder mi puesto y echarme enemigos.</a:t>
            </a:r>
          </a:p>
          <a:p>
            <a:pPr marL="342900" indent="-342900">
              <a:buAutoNum type="arabicPeriod"/>
            </a:pPr>
            <a:endParaRPr lang="es-ES" sz="4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504" y="231461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1.</a:t>
            </a:r>
            <a:endParaRPr lang="es-ES" sz="32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37173" y="388004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2.</a:t>
            </a:r>
            <a:endParaRPr lang="es-E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020409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bg1"/>
            </a:gs>
            <a:gs pos="76000">
              <a:srgbClr val="9FE6FF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20" y="977533"/>
            <a:ext cx="5292078" cy="590785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251520" y="2529478"/>
            <a:ext cx="5616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No es mío y lo que yo mejore, el que viene lo vuelve a descomponer.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8496" y="254258"/>
            <a:ext cx="6240042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Incentivos perversos </a:t>
            </a:r>
          </a:p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</a:rPr>
              <a:t>de la burocracia</a:t>
            </a:r>
            <a:endParaRPr lang="es-E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58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40400" y="260647"/>
            <a:ext cx="335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/>
                </a:solidFill>
              </a:rPr>
              <a:t>Soluciones</a:t>
            </a:r>
            <a:endParaRPr lang="es-ES" sz="5400" b="1" dirty="0">
              <a:solidFill>
                <a:schemeClr val="accent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6273" y="1412776"/>
            <a:ext cx="7968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Vender o asociar con capital privado empresas estatales o clonar a la madre Teresa para ocupar los altos cargos de empresas estatales.</a:t>
            </a:r>
            <a:endParaRPr lang="es-ES" sz="3600" dirty="0"/>
          </a:p>
        </p:txBody>
      </p:sp>
      <p:sp>
        <p:nvSpPr>
          <p:cNvPr id="9" name="8 Rectángulo"/>
          <p:cNvSpPr/>
          <p:nvPr/>
        </p:nvSpPr>
        <p:spPr>
          <a:xfrm>
            <a:off x="395536" y="1663026"/>
            <a:ext cx="194001" cy="1940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"/>
          <p:cNvCxnSpPr/>
          <p:nvPr/>
        </p:nvCxnSpPr>
        <p:spPr>
          <a:xfrm>
            <a:off x="395536" y="1196752"/>
            <a:ext cx="8507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 descr="madreteresabn.png"/>
          <p:cNvPicPr>
            <a:picLocks noChangeAspect="1"/>
          </p:cNvPicPr>
          <p:nvPr/>
        </p:nvPicPr>
        <p:blipFill>
          <a:blip r:embed="rId2" cstate="print">
            <a:lum bright="22000" contrast="-4000"/>
          </a:blip>
          <a:stretch>
            <a:fillRect/>
          </a:stretch>
        </p:blipFill>
        <p:spPr>
          <a:xfrm>
            <a:off x="1532749" y="5553828"/>
            <a:ext cx="759998" cy="1291059"/>
          </a:xfrm>
          <a:prstGeom prst="rect">
            <a:avLst/>
          </a:prstGeom>
        </p:spPr>
      </p:pic>
      <p:pic>
        <p:nvPicPr>
          <p:cNvPr id="13" name="12 Imagen" descr="madreteresabn.png"/>
          <p:cNvPicPr>
            <a:picLocks noChangeAspect="1"/>
          </p:cNvPicPr>
          <p:nvPr/>
        </p:nvPicPr>
        <p:blipFill>
          <a:blip r:embed="rId3" cstate="print">
            <a:lum bright="22000" contrast="-4000"/>
          </a:blip>
          <a:stretch>
            <a:fillRect/>
          </a:stretch>
        </p:blipFill>
        <p:spPr>
          <a:xfrm>
            <a:off x="2108814" y="5229773"/>
            <a:ext cx="950758" cy="1615114"/>
          </a:xfrm>
          <a:prstGeom prst="rect">
            <a:avLst/>
          </a:prstGeom>
        </p:spPr>
      </p:pic>
      <p:pic>
        <p:nvPicPr>
          <p:cNvPr id="14" name="13 Imagen" descr="madreteresabn.png"/>
          <p:cNvPicPr>
            <a:picLocks noChangeAspect="1"/>
          </p:cNvPicPr>
          <p:nvPr/>
        </p:nvPicPr>
        <p:blipFill>
          <a:blip r:embed="rId4" cstate="print">
            <a:lum bright="22000" contrast="-4000"/>
          </a:blip>
          <a:stretch>
            <a:fillRect/>
          </a:stretch>
        </p:blipFill>
        <p:spPr>
          <a:xfrm>
            <a:off x="2789539" y="4904882"/>
            <a:ext cx="1142009" cy="1940006"/>
          </a:xfrm>
          <a:prstGeom prst="rect">
            <a:avLst/>
          </a:prstGeom>
        </p:spPr>
      </p:pic>
      <p:pic>
        <p:nvPicPr>
          <p:cNvPr id="15" name="14 Imagen" descr="madreteresabn.png"/>
          <p:cNvPicPr>
            <a:picLocks noChangeAspect="1"/>
          </p:cNvPicPr>
          <p:nvPr/>
        </p:nvPicPr>
        <p:blipFill>
          <a:blip r:embed="rId5" cstate="print">
            <a:lum bright="22000" contrast="-4000"/>
          </a:blip>
          <a:stretch>
            <a:fillRect/>
          </a:stretch>
        </p:blipFill>
        <p:spPr>
          <a:xfrm>
            <a:off x="3707011" y="4565380"/>
            <a:ext cx="1341861" cy="2279507"/>
          </a:xfrm>
          <a:prstGeom prst="rect">
            <a:avLst/>
          </a:prstGeom>
        </p:spPr>
      </p:pic>
      <p:pic>
        <p:nvPicPr>
          <p:cNvPr id="16" name="15 Imagen" descr="madreteresabn.png"/>
          <p:cNvPicPr>
            <a:picLocks noChangeAspect="1"/>
          </p:cNvPicPr>
          <p:nvPr/>
        </p:nvPicPr>
        <p:blipFill>
          <a:blip r:embed="rId5" cstate="print">
            <a:lum bright="22000" contrast="-4000"/>
          </a:blip>
          <a:stretch>
            <a:fillRect/>
          </a:stretch>
        </p:blipFill>
        <p:spPr>
          <a:xfrm>
            <a:off x="4788391" y="4225880"/>
            <a:ext cx="1541712" cy="2619008"/>
          </a:xfrm>
          <a:prstGeom prst="rect">
            <a:avLst/>
          </a:prstGeom>
        </p:spPr>
      </p:pic>
      <p:pic>
        <p:nvPicPr>
          <p:cNvPr id="17" name="16 Imagen" descr="madreteresabn.png"/>
          <p:cNvPicPr>
            <a:picLocks noChangeAspect="1"/>
          </p:cNvPicPr>
          <p:nvPr/>
        </p:nvPicPr>
        <p:blipFill>
          <a:blip r:embed="rId5" cstate="print">
            <a:lum bright="22000" contrast="-4000"/>
          </a:blip>
          <a:stretch>
            <a:fillRect/>
          </a:stretch>
        </p:blipFill>
        <p:spPr>
          <a:xfrm>
            <a:off x="6007190" y="3807822"/>
            <a:ext cx="1787807" cy="3037065"/>
          </a:xfrm>
          <a:prstGeom prst="rect">
            <a:avLst/>
          </a:prstGeom>
        </p:spPr>
      </p:pic>
      <p:pic>
        <p:nvPicPr>
          <p:cNvPr id="18" name="17 Imagen" descr="madreteres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77365" y="3343880"/>
            <a:ext cx="2060913" cy="350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09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412776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Simplificar leyes, desregular y permisos con afirmativa ficta.</a:t>
            </a:r>
            <a:endParaRPr lang="es-ES" sz="4400" dirty="0"/>
          </a:p>
        </p:txBody>
      </p:sp>
      <p:sp>
        <p:nvSpPr>
          <p:cNvPr id="3" name="2 Rectángulo"/>
          <p:cNvSpPr/>
          <p:nvPr/>
        </p:nvSpPr>
        <p:spPr>
          <a:xfrm>
            <a:off x="725868" y="1604993"/>
            <a:ext cx="288032" cy="2880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18049"/>
            <a:ext cx="5482910" cy="39364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40400" y="260647"/>
            <a:ext cx="335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/>
                </a:solidFill>
              </a:rPr>
              <a:t>Soluciones</a:t>
            </a:r>
            <a:endParaRPr lang="es-ES" sz="5400" b="1" dirty="0">
              <a:solidFill>
                <a:schemeClr val="accent1"/>
              </a:solidFill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95536" y="1196752"/>
            <a:ext cx="8507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3846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oble onda"/>
          <p:cNvSpPr/>
          <p:nvPr/>
        </p:nvSpPr>
        <p:spPr>
          <a:xfrm>
            <a:off x="0" y="3429000"/>
            <a:ext cx="9144000" cy="2448272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40400" y="260647"/>
            <a:ext cx="335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/>
                </a:solidFill>
              </a:rPr>
              <a:t>Soluciones</a:t>
            </a:r>
            <a:endParaRPr lang="es-ES" sz="5400" b="1" dirty="0">
              <a:solidFill>
                <a:schemeClr val="accent1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395536" y="1196752"/>
            <a:ext cx="8507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416575" y="1700808"/>
            <a:ext cx="653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Principios morales</a:t>
            </a:r>
          </a:p>
          <a:p>
            <a:r>
              <a:rPr lang="es-ES" sz="4800" dirty="0" smtClean="0"/>
              <a:t>(no robarás)</a:t>
            </a:r>
            <a:endParaRPr lang="es-ES" sz="4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523" y="2924944"/>
            <a:ext cx="4438389" cy="389994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4020014"/>
            <a:ext cx="3054883" cy="2762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8847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accent3">
                <a:lumMod val="60000"/>
                <a:lumOff val="40000"/>
              </a:schemeClr>
            </a:gs>
            <a:gs pos="22000">
              <a:schemeClr val="accent3">
                <a:lumMod val="20000"/>
                <a:lumOff val="80000"/>
              </a:schemeClr>
            </a:gs>
            <a:gs pos="88000">
              <a:schemeClr val="accent3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1266" y="2204864"/>
            <a:ext cx="4146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/>
              <a:t>Pagar a burócratas con base en la productividad.</a:t>
            </a:r>
            <a:endParaRPr lang="es-ES" sz="4800" dirty="0"/>
          </a:p>
        </p:txBody>
      </p:sp>
      <p:cxnSp>
        <p:nvCxnSpPr>
          <p:cNvPr id="4" name="3 Conector recto"/>
          <p:cNvCxnSpPr/>
          <p:nvPr/>
        </p:nvCxnSpPr>
        <p:spPr>
          <a:xfrm>
            <a:off x="395536" y="1196752"/>
            <a:ext cx="8507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40400" y="260647"/>
            <a:ext cx="3353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accent1"/>
                </a:solidFill>
              </a:rPr>
              <a:t>Soluciones</a:t>
            </a:r>
            <a:endParaRPr lang="es-ES" sz="5400" b="1" dirty="0">
              <a:solidFill>
                <a:schemeClr val="accent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90438" y="1785503"/>
            <a:ext cx="4801962" cy="4546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51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71600" y="260648"/>
            <a:ext cx="7170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</a:rPr>
              <a:t>Explotación del petróleo</a:t>
            </a:r>
            <a:endParaRPr lang="es-E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3640" y="1748024"/>
            <a:ext cx="1425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México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93640" y="3288759"/>
            <a:ext cx="1802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Brasil y </a:t>
            </a:r>
          </a:p>
          <a:p>
            <a:r>
              <a:rPr lang="es-ES" sz="3200" b="1" dirty="0" smtClean="0"/>
              <a:t>Colombia</a:t>
            </a:r>
            <a:endParaRPr lang="es-ES" sz="32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393640" y="5497736"/>
            <a:ext cx="890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EUA</a:t>
            </a:r>
            <a:endParaRPr lang="es-ES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1920" y="1466781"/>
            <a:ext cx="514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Monopolio estatal con contratos sin riesgo con empresas privadas.</a:t>
            </a:r>
            <a:endParaRPr lang="es-E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851920" y="3134870"/>
            <a:ext cx="5148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Empresa estatal asociada con empresas privadas.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995936" y="5559291"/>
            <a:ext cx="354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Empresas privadas.</a:t>
            </a:r>
            <a:endParaRPr lang="es-ES" sz="28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2" y="1531181"/>
            <a:ext cx="1428750" cy="8953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23" y="3794183"/>
            <a:ext cx="1428750" cy="89535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523" y="2924944"/>
            <a:ext cx="1428750" cy="89535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2" y="5262216"/>
            <a:ext cx="1425208" cy="903088"/>
          </a:xfrm>
          <a:prstGeom prst="rect">
            <a:avLst/>
          </a:prstGeom>
        </p:spPr>
      </p:pic>
      <p:cxnSp>
        <p:nvCxnSpPr>
          <p:cNvPr id="14" name="13 Conector recto"/>
          <p:cNvCxnSpPr/>
          <p:nvPr/>
        </p:nvCxnSpPr>
        <p:spPr>
          <a:xfrm>
            <a:off x="1294688" y="1052736"/>
            <a:ext cx="6445664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457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>
                <a:alpha val="10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6512" y="1878001"/>
            <a:ext cx="9252520" cy="3351199"/>
          </a:xfrm>
          <a:prstGeom prst="rect">
            <a:avLst/>
          </a:prstGeom>
          <a:solidFill>
            <a:srgbClr val="8AA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521804" y="2188695"/>
            <a:ext cx="4139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Teoría del</a:t>
            </a:r>
          </a:p>
          <a:p>
            <a:r>
              <a:rPr lang="es-ES" sz="4400" b="1" dirty="0" smtClean="0"/>
              <a:t>Public Choice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1804" y="386395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1A210D"/>
                </a:solidFill>
              </a:rPr>
              <a:t>Premio Nobel</a:t>
            </a:r>
          </a:p>
          <a:p>
            <a:r>
              <a:rPr lang="es-ES" sz="3600" b="1" dirty="0" smtClean="0">
                <a:solidFill>
                  <a:srgbClr val="1A210D"/>
                </a:solidFill>
              </a:rPr>
              <a:t>James Buchanan</a:t>
            </a:r>
            <a:endParaRPr lang="es-ES" sz="3600" b="1" dirty="0">
              <a:solidFill>
                <a:srgbClr val="1A210D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42" y="692696"/>
            <a:ext cx="5605158" cy="515674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207495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412775"/>
            <a:ext cx="9144000" cy="4032449"/>
          </a:xfrm>
          <a:prstGeom prst="rect">
            <a:avLst/>
          </a:prstGeom>
          <a:solidFill>
            <a:srgbClr val="E2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73905" y="40466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</a:rPr>
              <a:t>Conclusión</a:t>
            </a:r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1628800"/>
            <a:ext cx="62327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El problema de nuestro atraso no es racial ni por el clima, sino por el exceso </a:t>
            </a:r>
            <a:r>
              <a:rPr lang="es-ES" sz="3200" b="1" dirty="0"/>
              <a:t>de leyes, de reglamentos, permisos, </a:t>
            </a:r>
            <a:r>
              <a:rPr lang="es-ES" sz="3200" b="1" dirty="0" smtClean="0"/>
              <a:t>el capitalismo </a:t>
            </a:r>
            <a:r>
              <a:rPr lang="es-ES" sz="3200" b="1" dirty="0"/>
              <a:t>de estado </a:t>
            </a:r>
            <a:r>
              <a:rPr lang="es-ES" sz="3200" b="1" dirty="0" smtClean="0"/>
              <a:t>y las </a:t>
            </a:r>
            <a:r>
              <a:rPr lang="es-ES" sz="3200" b="1" dirty="0"/>
              <a:t>incipientes </a:t>
            </a:r>
            <a:r>
              <a:rPr lang="es-ES" sz="3200" b="1" dirty="0" smtClean="0"/>
              <a:t>democracias que crean la costumbre de la corrupción.</a:t>
            </a:r>
            <a:endParaRPr lang="es-ES" sz="3200" b="1" dirty="0"/>
          </a:p>
          <a:p>
            <a:endParaRPr lang="es-ES" sz="3200" b="1" dirty="0" smtClean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2971643"/>
            <a:ext cx="4968552" cy="3886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41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68618" y="829161"/>
            <a:ext cx="4908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Producción petrolera*</a:t>
            </a:r>
          </a:p>
          <a:p>
            <a:pPr algn="ctr"/>
            <a:r>
              <a:rPr lang="es-ES" sz="2000" dirty="0" smtClean="0"/>
              <a:t>(millones de barriles diarios)</a:t>
            </a:r>
            <a:endParaRPr lang="es-ES" sz="20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6190000"/>
              </p:ext>
            </p:extLst>
          </p:nvPr>
        </p:nvGraphicFramePr>
        <p:xfrm>
          <a:off x="1331640" y="1794301"/>
          <a:ext cx="7416824" cy="4280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1512168"/>
                <a:gridCol w="1368152"/>
                <a:gridCol w="1440160"/>
              </a:tblGrid>
              <a:tr h="576064">
                <a:tc>
                  <a:txBody>
                    <a:bodyPr/>
                    <a:lstStyle/>
                    <a:p>
                      <a:r>
                        <a:rPr lang="es-ES" dirty="0" smtClean="0"/>
                        <a:t>Empresa</a:t>
                      </a:r>
                      <a:endParaRPr lang="es-E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2000</a:t>
                      </a:r>
                      <a:endParaRPr lang="es-E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2011</a:t>
                      </a:r>
                      <a:endParaRPr lang="es-E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Variación</a:t>
                      </a:r>
                      <a:endParaRPr lang="es-E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820891"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solidFill>
                            <a:srgbClr val="006666"/>
                          </a:solidFill>
                        </a:rPr>
                        <a:t>México</a:t>
                      </a:r>
                      <a:endParaRPr lang="es-ES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3.4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2.6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-26%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7686"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Venezuela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3.2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2.7</a:t>
                      </a:r>
                      <a:endParaRPr lang="es-E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-16%</a:t>
                      </a:r>
                      <a:endParaRPr lang="es-ES" sz="2400" dirty="0"/>
                    </a:p>
                  </a:txBody>
                  <a:tcPr anchor="ctr"/>
                </a:tc>
              </a:tr>
              <a:tr h="396161">
                <a:tc>
                  <a:txBody>
                    <a:bodyPr/>
                    <a:lstStyle/>
                    <a:p>
                      <a:pPr algn="r"/>
                      <a:endParaRPr lang="es-ES" sz="14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 anchor="ctr">
                    <a:lnB w="12700" cmpd="sng">
                      <a:noFill/>
                    </a:lnB>
                    <a:noFill/>
                  </a:tcPr>
                </a:tc>
              </a:tr>
              <a:tr h="730763"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Brasil</a:t>
                      </a:r>
                      <a:endParaRPr lang="es-ES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1.3</a:t>
                      </a:r>
                      <a:endParaRPr lang="es-ES" sz="2400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2.2</a:t>
                      </a:r>
                      <a:endParaRPr lang="es-ES" sz="2400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+70%</a:t>
                      </a:r>
                      <a:endParaRPr lang="es-ES" sz="2400" dirty="0"/>
                    </a:p>
                  </a:txBody>
                  <a:tcPr anchor="ctr">
                    <a:lnT w="12700" cmpd="sng">
                      <a:noFill/>
                    </a:lnT>
                  </a:tcPr>
                </a:tc>
              </a:tr>
              <a:tr h="979309">
                <a:tc>
                  <a:txBody>
                    <a:bodyPr/>
                    <a:lstStyle/>
                    <a:p>
                      <a:pPr algn="r"/>
                      <a:r>
                        <a:rPr lang="es-ES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Colombia</a:t>
                      </a:r>
                      <a:endParaRPr lang="es-E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.54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.94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+73%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 rot="16200000">
            <a:off x="-272280" y="2821261"/>
            <a:ext cx="183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Monopolios estatales</a:t>
            </a:r>
            <a:endParaRPr lang="es-ES" b="1" dirty="0"/>
          </a:p>
        </p:txBody>
      </p:sp>
      <p:sp>
        <p:nvSpPr>
          <p:cNvPr id="5" name="4 CuadroTexto"/>
          <p:cNvSpPr txBox="1"/>
          <p:nvPr/>
        </p:nvSpPr>
        <p:spPr>
          <a:xfrm rot="16200000">
            <a:off x="-184036" y="4978042"/>
            <a:ext cx="17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Cía. Estatal con socios privados</a:t>
            </a:r>
            <a:endParaRPr lang="es-ES" b="1" dirty="0"/>
          </a:p>
        </p:txBody>
      </p:sp>
      <p:sp>
        <p:nvSpPr>
          <p:cNvPr id="6" name="5 Abrir llave"/>
          <p:cNvSpPr/>
          <p:nvPr/>
        </p:nvSpPr>
        <p:spPr>
          <a:xfrm>
            <a:off x="1043608" y="2370365"/>
            <a:ext cx="216024" cy="15841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>
            <a:off x="1043608" y="4491143"/>
            <a:ext cx="216024" cy="165618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569197" y="6093296"/>
            <a:ext cx="3251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</a:rPr>
              <a:t>*Incluye únicamente petróleo crudo.</a:t>
            </a:r>
            <a:endParaRPr lang="es-E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92591" y="6488668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Fuente: Petróleos Mexicanos, Petrobras y PDVSA.</a:t>
            </a:r>
            <a:endParaRPr lang="es-ES" sz="12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57" y="4602613"/>
            <a:ext cx="1902507" cy="38684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57" y="2576170"/>
            <a:ext cx="1525059" cy="44226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57" y="3308119"/>
            <a:ext cx="1525059" cy="421933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57" y="5394701"/>
            <a:ext cx="1525059" cy="538854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37823" y="188640"/>
            <a:ext cx="2045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Resultados</a:t>
            </a:r>
            <a:endParaRPr lang="es-ES" sz="3200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356895" y="692696"/>
            <a:ext cx="8319561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245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1321822"/>
            <a:ext cx="9144000" cy="4314680"/>
          </a:xfrm>
          <a:prstGeom prst="rect">
            <a:avLst/>
          </a:prstGeom>
          <a:solidFill>
            <a:srgbClr val="E9E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1331640" y="188640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Éxito en perforación de pozos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sz="2000" dirty="0" smtClean="0"/>
              <a:t>(% de pozos productivos en relación con pozos perforados)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6290156"/>
            <a:ext cx="479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Petróleos Mexicanos, Ecopetrol y Petrobras.</a:t>
            </a:r>
          </a:p>
          <a:p>
            <a:r>
              <a:rPr lang="es-ES" sz="1400" dirty="0" smtClean="0"/>
              <a:t>*Datos a junio de 2012, excepto Petrobras a diciembre de 2011.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763689" y="2401942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47%</a:t>
            </a:r>
            <a:endParaRPr lang="es-ES" sz="3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4276218" y="1681862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59%</a:t>
            </a:r>
            <a:endParaRPr lang="es-ES" sz="36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76256" y="1393830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/>
              <a:t>67%</a:t>
            </a:r>
            <a:endParaRPr lang="es-ES" sz="36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068641"/>
            <a:ext cx="1973019" cy="2573661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96" y="2367726"/>
            <a:ext cx="2219646" cy="327457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74" y="1969894"/>
            <a:ext cx="2466274" cy="3672408"/>
          </a:xfrm>
          <a:prstGeom prst="rect">
            <a:avLst/>
          </a:prstGeom>
        </p:spPr>
      </p:pic>
      <p:cxnSp>
        <p:nvCxnSpPr>
          <p:cNvPr id="12" name="11 Conector recto"/>
          <p:cNvCxnSpPr/>
          <p:nvPr/>
        </p:nvCxnSpPr>
        <p:spPr>
          <a:xfrm>
            <a:off x="0" y="5636502"/>
            <a:ext cx="9144000" cy="58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826169"/>
            <a:ext cx="1994623" cy="32018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756186"/>
            <a:ext cx="1786953" cy="409118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714310"/>
            <a:ext cx="1584176" cy="441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14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0" y="1173524"/>
            <a:ext cx="9144000" cy="3983667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339752" y="4462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</a:rPr>
              <a:t>Productividad</a:t>
            </a:r>
          </a:p>
          <a:p>
            <a:pPr algn="ctr"/>
            <a:r>
              <a:rPr lang="es-ES" sz="2000" dirty="0" smtClean="0"/>
              <a:t>(barriles de crudo y refinados por trabajador*)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629015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con base en los informes anuales 2011 de Ecopetrol, Petrobras y Pemex.</a:t>
            </a:r>
          </a:p>
          <a:p>
            <a:r>
              <a:rPr lang="es-ES" sz="1400" dirty="0" smtClean="0"/>
              <a:t>*Promedio diario.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331640" y="1052736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b="1" dirty="0" smtClean="0">
                <a:solidFill>
                  <a:srgbClr val="006600"/>
                </a:solidFill>
              </a:rPr>
              <a:t>168</a:t>
            </a:r>
            <a:endParaRPr lang="es-ES" sz="3600" b="1" dirty="0">
              <a:solidFill>
                <a:srgbClr val="0066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51920" y="3356992"/>
            <a:ext cx="100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6600"/>
                </a:solidFill>
              </a:rPr>
              <a:t>52</a:t>
            </a:r>
            <a:endParaRPr lang="es-ES" sz="3600" b="1" dirty="0">
              <a:solidFill>
                <a:srgbClr val="0066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56176" y="386104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6600"/>
                </a:solidFill>
              </a:rPr>
              <a:t>27</a:t>
            </a:r>
            <a:endParaRPr lang="es-ES" sz="3600" b="1" dirty="0">
              <a:solidFill>
                <a:srgbClr val="006600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47963"/>
            <a:ext cx="1440160" cy="195371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57054"/>
            <a:ext cx="1440160" cy="190013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5063"/>
            <a:ext cx="1440160" cy="118291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78333"/>
            <a:ext cx="1440160" cy="678859"/>
          </a:xfrm>
          <a:prstGeom prst="rect">
            <a:avLst/>
          </a:prstGeom>
        </p:spPr>
      </p:pic>
      <p:cxnSp>
        <p:nvCxnSpPr>
          <p:cNvPr id="13" name="12 Conector recto"/>
          <p:cNvCxnSpPr/>
          <p:nvPr/>
        </p:nvCxnSpPr>
        <p:spPr>
          <a:xfrm>
            <a:off x="827584" y="5157192"/>
            <a:ext cx="74168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317130"/>
            <a:ext cx="2046523" cy="41612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457" y="5300426"/>
            <a:ext cx="1525059" cy="44226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229200"/>
            <a:ext cx="1656184" cy="585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30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1245534"/>
            <a:ext cx="9144000" cy="316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046057" y="188640"/>
            <a:ext cx="54762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75000"/>
                  </a:schemeClr>
                </a:solidFill>
              </a:rPr>
              <a:t>Ganancias por refinación</a:t>
            </a:r>
          </a:p>
          <a:p>
            <a:pPr algn="ctr"/>
            <a:r>
              <a:rPr lang="es-ES" dirty="0" smtClean="0"/>
              <a:t>(dólares por barril refinado*)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6021288"/>
            <a:ext cx="40684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Con base en informes trimestrales de Ecopetrol, Petrobras y Pemex.</a:t>
            </a:r>
          </a:p>
          <a:p>
            <a:r>
              <a:rPr lang="es-ES" sz="1400" dirty="0" smtClean="0"/>
              <a:t>*Junio de 2012.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43610" y="1243558"/>
            <a:ext cx="1368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9.3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79912" y="2742079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>4.1</a:t>
            </a:r>
            <a:endParaRPr lang="es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60232" y="5292497"/>
            <a:ext cx="131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</a:rPr>
              <a:t>-2.7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88224" y="3955762"/>
            <a:ext cx="1388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(pérdidas)</a:t>
            </a:r>
            <a:endParaRPr lang="es-ES" sz="2000" b="1" dirty="0">
              <a:solidFill>
                <a:srgbClr val="C0000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3591" y="2342698"/>
            <a:ext cx="2640196" cy="144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23927" y="3086733"/>
            <a:ext cx="1152127" cy="144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4502" y="4066014"/>
            <a:ext cx="787610" cy="1440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6 Conector recto"/>
          <p:cNvCxnSpPr/>
          <p:nvPr/>
        </p:nvCxnSpPr>
        <p:spPr>
          <a:xfrm>
            <a:off x="0" y="4406974"/>
            <a:ext cx="914400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55073"/>
            <a:ext cx="1815349" cy="369121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835667"/>
            <a:ext cx="1384984" cy="40164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34" y="4699942"/>
            <a:ext cx="1356742" cy="4793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4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0386415"/>
              </p:ext>
            </p:extLst>
          </p:nvPr>
        </p:nvGraphicFramePr>
        <p:xfrm>
          <a:off x="251520" y="3140968"/>
          <a:ext cx="8640960" cy="2961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3255006"/>
                <a:gridCol w="3441738"/>
              </a:tblGrid>
              <a:tr h="813405">
                <a:tc>
                  <a:txBody>
                    <a:bodyPr/>
                    <a:lstStyle/>
                    <a:p>
                      <a:pPr algn="l"/>
                      <a:r>
                        <a:rPr lang="es-ES" sz="2400" b="1" dirty="0" smtClean="0">
                          <a:solidFill>
                            <a:schemeClr val="tx1"/>
                          </a:solidFill>
                        </a:rPr>
                        <a:t>Barriles diarios</a:t>
                      </a:r>
                      <a:endParaRPr lang="es-E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millones 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E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8207">
                <a:tc>
                  <a:txBody>
                    <a:bodyPr/>
                    <a:lstStyle/>
                    <a:p>
                      <a:pPr algn="l"/>
                      <a:r>
                        <a:rPr lang="es-ES" sz="2400" b="1" dirty="0" smtClean="0"/>
                        <a:t>Compañías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30 </a:t>
                      </a:r>
                      <a:r>
                        <a:rPr lang="es-ES" sz="2400" baseline="0" dirty="0" smtClean="0"/>
                        <a:t>privadas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dirty="0" smtClean="0"/>
                        <a:t>1 estatal</a:t>
                      </a:r>
                      <a:endParaRPr lang="es-ES" sz="24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20715">
                <a:tc>
                  <a:txBody>
                    <a:bodyPr/>
                    <a:lstStyle/>
                    <a:p>
                      <a:pPr algn="l"/>
                      <a:r>
                        <a:rPr lang="es-ES" sz="2400" b="1" dirty="0" smtClean="0"/>
                        <a:t>Resultados para el gobierno</a:t>
                      </a:r>
                      <a:endParaRPr lang="es-ES" sz="2400" b="1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1" dirty="0" smtClean="0"/>
                        <a:t>Ingresos</a:t>
                      </a:r>
                      <a:r>
                        <a:rPr lang="es-ES" sz="2400" dirty="0" smtClean="0"/>
                        <a:t> de miles de millones</a:t>
                      </a:r>
                      <a:r>
                        <a:rPr lang="es-ES" sz="2400" baseline="0" dirty="0" smtClean="0"/>
                        <a:t> de dólares en impuestos.</a:t>
                      </a:r>
                      <a:endParaRPr lang="es-ES" sz="2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Gasto</a:t>
                      </a:r>
                      <a:r>
                        <a:rPr lang="es-ES" sz="2400" dirty="0" smtClean="0"/>
                        <a:t> de cientos de millones de dólares en perforaciones sin éxito.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834252" y="174459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1">
                    <a:lumMod val="75000"/>
                  </a:schemeClr>
                </a:solidFill>
              </a:rPr>
              <a:t>Petróleo en el Golfo de México</a:t>
            </a:r>
          </a:p>
          <a:p>
            <a:pPr algn="ctr"/>
            <a:r>
              <a:rPr lang="es-ES" sz="2800" dirty="0" smtClean="0"/>
              <a:t>(aguas </a:t>
            </a:r>
            <a:r>
              <a:rPr lang="es-ES" sz="2800" dirty="0"/>
              <a:t>profundas</a:t>
            </a:r>
            <a:r>
              <a:rPr lang="es-ES" sz="2800" dirty="0" smtClean="0"/>
              <a:t>)</a:t>
            </a:r>
            <a:endParaRPr lang="es-ES" sz="2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6433591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</a:t>
            </a:r>
            <a:r>
              <a:rPr lang="es-ES" sz="1400" dirty="0"/>
              <a:t>Departamento de Energía de los Estados </a:t>
            </a:r>
            <a:r>
              <a:rPr lang="es-ES" sz="1400" dirty="0" smtClean="0"/>
              <a:t>Unidos, datos de 2012.</a:t>
            </a:r>
            <a:endParaRPr lang="es-ES" sz="1400" dirty="0">
              <a:solidFill>
                <a:srgbClr val="FF0000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68018"/>
            <a:ext cx="1723775" cy="176859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3919511" y="2532230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EUA</a:t>
            </a:r>
            <a:endParaRPr lang="es-ES" sz="32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759441" y="253223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MEXICO</a:t>
            </a:r>
            <a:endParaRPr lang="es-ES" sz="3200" b="1" dirty="0"/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72816"/>
            <a:ext cx="1371171" cy="1827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221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465551"/>
            <a:ext cx="6836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1">
                    <a:lumMod val="75000"/>
                  </a:schemeClr>
                </a:solidFill>
              </a:rPr>
              <a:t>¿Quiénes ganan en México con el monopolio estatal?</a:t>
            </a:r>
            <a:endParaRPr lang="es-E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53355"/>
            <a:ext cx="5129514" cy="480464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27453150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734</Words>
  <Application>Microsoft Office PowerPoint</Application>
  <PresentationFormat>Presentación en pantalla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CISLE</dc:creator>
  <cp:lastModifiedBy>Daniel Santillan</cp:lastModifiedBy>
  <cp:revision>398</cp:revision>
  <dcterms:created xsi:type="dcterms:W3CDTF">2013-03-01T17:03:28Z</dcterms:created>
  <dcterms:modified xsi:type="dcterms:W3CDTF">2013-06-21T17:23:34Z</dcterms:modified>
</cp:coreProperties>
</file>